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4003" r:id="rId5"/>
    <p:sldMasterId id="2147483982" r:id="rId6"/>
    <p:sldMasterId id="2147483989" r:id="rId7"/>
  </p:sldMasterIdLst>
  <p:notesMasterIdLst>
    <p:notesMasterId r:id="rId22"/>
  </p:notesMasterIdLst>
  <p:handoutMasterIdLst>
    <p:handoutMasterId r:id="rId23"/>
  </p:handoutMasterIdLst>
  <p:sldIdLst>
    <p:sldId id="305" r:id="rId8"/>
    <p:sldId id="256" r:id="rId9"/>
    <p:sldId id="262" r:id="rId10"/>
    <p:sldId id="306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65" r:id="rId19"/>
    <p:sldId id="366" r:id="rId20"/>
    <p:sldId id="371" r:id="rId21"/>
  </p:sldIdLst>
  <p:sldSz cx="12192000" cy="6858000"/>
  <p:notesSz cx="7010400" cy="92964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ll Aronson Pfaendtner" initials="JAP" lastIdx="1" clrIdx="0">
    <p:extLst>
      <p:ext uri="{19B8F6BF-5375-455C-9EA6-DF929625EA0E}">
        <p15:presenceInfo xmlns:p15="http://schemas.microsoft.com/office/powerpoint/2012/main" userId="S::jmap@uw.edu::e0251905-7980-458b-979c-d994dd840acc" providerId="AD"/>
      </p:ext>
    </p:extLst>
  </p:cmAuthor>
  <p:cmAuthor id="2" name="Paulo Goncalves" initials="PG" lastIdx="2" clrIdx="1">
    <p:extLst>
      <p:ext uri="{19B8F6BF-5375-455C-9EA6-DF929625EA0E}">
        <p15:presenceInfo xmlns:p15="http://schemas.microsoft.com/office/powerpoint/2012/main" userId="S::paulomcg@uw.edu::a54fc7fc-9add-462f-9c6e-9a146776d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C853"/>
    <a:srgbClr val="4B2E83"/>
    <a:srgbClr val="444444"/>
    <a:srgbClr val="7C2E9A"/>
    <a:srgbClr val="4B2E84"/>
    <a:srgbClr val="B908C5"/>
    <a:srgbClr val="623B90"/>
    <a:srgbClr val="551962"/>
    <a:srgbClr val="555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703"/>
  </p:normalViewPr>
  <p:slideViewPr>
    <p:cSldViewPr snapToGrid="0">
      <p:cViewPr varScale="1">
        <p:scale>
          <a:sx n="84" d="100"/>
          <a:sy n="84" d="100"/>
        </p:scale>
        <p:origin x="643" y="50"/>
      </p:cViewPr>
      <p:guideLst>
        <p:guide orient="horz" pos="4272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5A8C92-F93A-4B8F-957C-08B7A1CAFA8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A01484-2CAD-49E9-8CF7-01B0EEF49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50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B9488C-624A-45B3-B889-9899E6D38415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97FCFE4-0335-4B13-A732-EE2AA6B7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3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to use 8bit (255 = white, 0 = black)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92D35-C52F-4E8D-B7A4-4597782565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to use 8bit (255 = white, 0 = black)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92D35-C52F-4E8D-B7A4-4597782565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6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0"/>
            <a:ext cx="10912883" cy="503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AB52AD5-1C3A-42A6-825B-7D953A01F3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</p:spTree>
    <p:extLst>
      <p:ext uri="{BB962C8B-B14F-4D97-AF65-F5344CB8AC3E}">
        <p14:creationId xmlns:p14="http://schemas.microsoft.com/office/powerpoint/2010/main" val="4194649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5EF103-61B9-454C-8FFC-5968ABA92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2F59884-A057-4BEF-9B18-D1D169A19D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BA4717D-AE71-4C98-90D8-2B66BDEA39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AD332-DF31-4A28-ABF2-063569355F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0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56675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F47D48-AB63-47D3-8DB4-65D455E071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3052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E4426B-0DD0-42F3-9B49-95E3912E40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6151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F842D-FC35-4BCE-895B-769C2F2B90A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9249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slide with callouts (GI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F46B9-B048-4B14-A88B-E4931334C4DF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1A41842-F8FA-487D-8F7F-3F26AD674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 </a:t>
            </a:r>
          </a:p>
          <a:p>
            <a:pPr lvl="0"/>
            <a:r>
              <a:rPr lang="en-US"/>
              <a:t>This Is The Second Line</a:t>
            </a:r>
          </a:p>
        </p:txBody>
      </p:sp>
    </p:spTree>
    <p:extLst>
      <p:ext uri="{BB962C8B-B14F-4D97-AF65-F5344CB8AC3E}">
        <p14:creationId xmlns:p14="http://schemas.microsoft.com/office/powerpoint/2010/main" val="421019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1031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MFG</a:t>
            </a:r>
            <a:r>
              <a:rPr lang="en-US" dirty="0"/>
              <a:t> ANALYTIC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41BAB-5CC6-412D-A8C6-51034A0A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90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41BAB-5CC6-412D-A8C6-51034A0A4F5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C7F3BA-98A2-4B77-8110-1D5EA3EE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MFG</a:t>
            </a:r>
            <a:r>
              <a:rPr lang="en-US" dirty="0"/>
              <a:t> ANALYTIC</a:t>
            </a:r>
          </a:p>
        </p:txBody>
      </p:sp>
    </p:spTree>
    <p:extLst>
      <p:ext uri="{BB962C8B-B14F-4D97-AF65-F5344CB8AC3E}">
        <p14:creationId xmlns:p14="http://schemas.microsoft.com/office/powerpoint/2010/main" val="3457531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8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960B9B-47CB-4623-BFC4-C9224EF76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28941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	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70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702405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19"/>
            <a:ext cx="5418241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19"/>
            <a:ext cx="5468983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2463068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502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35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7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918A6E2-F936-4B43-91E1-28FA62CBC7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89736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F9237B1-FC0D-4A79-95F7-555C13DF0C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645356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EE4A11-B99E-4BDF-9151-6EAD3F2514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589CE3-3E62-4D4F-AC2F-CA6459F219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087706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1"/>
            <a:ext cx="10912883" cy="467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54979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C998001-3598-4984-9030-9F8EF7789E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9855AC8-BE31-4EBE-8F57-EADE6A8E42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56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8D6EBF-EC52-457F-965F-52D177A90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105178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47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9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-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43E18-DD19-489C-8691-68AD2C4D8DC0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964A566-A9F9-4E47-94B1-1D7331953C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283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57359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165715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35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15280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6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_Two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58332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05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Two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22146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225078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5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One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904170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970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1486807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2217535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21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619642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752837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_One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865479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596207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09C875B8-B7D5-41A5-86B5-793F31CD1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234671" cy="6860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F9C48-5B70-41FA-82D7-2E907E9ED4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77" y="93431"/>
            <a:ext cx="8667835" cy="2387600"/>
          </a:xfrm>
          <a:prstGeom prst="rect">
            <a:avLst/>
          </a:prstGeom>
          <a:effectLst>
            <a:outerShdw blurRad="76200" dist="50800" dir="2700000" algn="tl" rotWithShape="0">
              <a:prstClr val="black">
                <a:alpha val="59000"/>
              </a:prstClr>
            </a:outerShdw>
          </a:effectLst>
        </p:spPr>
        <p:txBody>
          <a:bodyPr anchor="b"/>
          <a:lstStyle>
            <a:lvl1pPr algn="l">
              <a:defRPr sz="6000" b="1" strike="noStrike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CFD88-F650-420E-9EA2-150ABE82639E}"/>
              </a:ext>
            </a:extLst>
          </p:cNvPr>
          <p:cNvSpPr/>
          <p:nvPr userDrawn="1"/>
        </p:nvSpPr>
        <p:spPr>
          <a:xfrm>
            <a:off x="0" y="6218561"/>
            <a:ext cx="12256493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1FE0E5-BD51-437C-88BA-E3B4202380F2}"/>
              </a:ext>
            </a:extLst>
          </p:cNvPr>
          <p:cNvSpPr txBox="1"/>
          <p:nvPr userDrawn="1"/>
        </p:nvSpPr>
        <p:spPr>
          <a:xfrm>
            <a:off x="8440541" y="3107689"/>
            <a:ext cx="5242560" cy="284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UW_MSTI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GIX_EDU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Global Innovation Exchange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www.gixnetwork.org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ACF35-9B68-49EE-90E6-BE3BCCC476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4782025"/>
            <a:ext cx="435855" cy="435855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DE66E3-0593-4AAF-990D-4247252486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6" y="4782025"/>
            <a:ext cx="435855" cy="43585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9B30BD-7DA5-48BC-B6C8-E4672C696E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3412071"/>
            <a:ext cx="435855" cy="438912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A954F-DFBD-438B-A807-4096CA4954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59" y="4076135"/>
            <a:ext cx="435855" cy="435855"/>
          </a:xfrm>
          <a:prstGeom prst="rect">
            <a:avLst/>
          </a:prstGeom>
        </p:spPr>
      </p:pic>
      <p:pic>
        <p:nvPicPr>
          <p:cNvPr id="32" name="Picture 31" descr="A picture containing drawing, table, mirror&#10;&#10;Description automatically generated">
            <a:extLst>
              <a:ext uri="{FF2B5EF4-FFF2-40B4-BE49-F238E27FC236}">
                <a16:creationId xmlns:a16="http://schemas.microsoft.com/office/drawing/2014/main" id="{90CC7BD8-EBBB-494E-843D-E43F761579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4782023"/>
            <a:ext cx="619024" cy="435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3EBB44-5338-483B-980A-6DA4CAF1CA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7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3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BF8739-C9FE-4CF6-8829-E6A30DC350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D8EC3F9-811B-4E41-B670-3547D16C8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0415B26-202F-4A34-BAF8-0154EEDB53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640CE09-A1A5-46A8-AFC6-8BBFC37B88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3400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F3FD74-D29F-4FD7-9CF1-85E13D0405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185F9-16BD-42EF-BB50-1C9FFFF6C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88291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73443D-DA8E-4ACD-BD57-DAF05F3087C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871576" y="6424689"/>
            <a:ext cx="2189011" cy="3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4013" r:id="rId2"/>
    <p:sldLayoutId id="2147484010" r:id="rId3"/>
    <p:sldLayoutId id="2147484017" r:id="rId4"/>
    <p:sldLayoutId id="2147483986" r:id="rId5"/>
    <p:sldLayoutId id="2147484011" r:id="rId6"/>
    <p:sldLayoutId id="2147483985" r:id="rId7"/>
    <p:sldLayoutId id="2147484018" r:id="rId8"/>
    <p:sldLayoutId id="2147484019" r:id="rId9"/>
    <p:sldLayoutId id="2147484039" r:id="rId10"/>
    <p:sldLayoutId id="2147483987" r:id="rId11"/>
    <p:sldLayoutId id="2147484020" r:id="rId12"/>
    <p:sldLayoutId id="2147484021" r:id="rId13"/>
    <p:sldLayoutId id="2147484022" r:id="rId14"/>
    <p:sldLayoutId id="2147484016" r:id="rId15"/>
    <p:sldLayoutId id="2147484046" r:id="rId16"/>
    <p:sldLayoutId id="2147484047" r:id="rId17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B81CE56-F53F-D045-BF70-8E9B86C6579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799864" y="6316616"/>
            <a:ext cx="2189011" cy="3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14" r:id="rId2"/>
    <p:sldLayoutId id="2147484023" r:id="rId3"/>
    <p:sldLayoutId id="2147484024" r:id="rId4"/>
    <p:sldLayoutId id="2147484025" r:id="rId5"/>
    <p:sldLayoutId id="2147484026" r:id="rId6"/>
    <p:sldLayoutId id="214748400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15" r:id="rId1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treet scene with focus on the side of a building&#10;&#10;Description automatically generated">
            <a:extLst>
              <a:ext uri="{FF2B5EF4-FFF2-40B4-BE49-F238E27FC236}">
                <a16:creationId xmlns:a16="http://schemas.microsoft.com/office/drawing/2014/main" id="{55F8E953-740A-4094-AAEA-840F35236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218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24DC2-32B4-43B0-B2F8-6596F61FF6E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2" r:id="rId2"/>
    <p:sldLayoutId id="2147484044" r:id="rId3"/>
    <p:sldLayoutId id="2147483983" r:id="rId4"/>
    <p:sldLayoutId id="2147484043" r:id="rId5"/>
    <p:sldLayoutId id="2147484041" r:id="rId6"/>
    <p:sldLayoutId id="2147484045" r:id="rId7"/>
    <p:sldLayoutId id="2147484002" r:id="rId8"/>
    <p:sldLayoutId id="2147483984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37138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9FDC7C-C75B-49DD-B2EC-8377FDD26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Technin</a:t>
            </a:r>
            <a:r>
              <a:rPr lang="en-US" dirty="0"/>
              <a:t> 510 Week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2099-3DE7-4672-B7DC-0415A4F57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9A4D6-3A5F-4647-9D45-05D69E531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10/13/21</a:t>
            </a:r>
          </a:p>
        </p:txBody>
      </p:sp>
    </p:spTree>
    <p:extLst>
      <p:ext uri="{BB962C8B-B14F-4D97-AF65-F5344CB8AC3E}">
        <p14:creationId xmlns:p14="http://schemas.microsoft.com/office/powerpoint/2010/main" val="91731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89408C-14B2-47B9-879F-46B09177EC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Monadic Operators: </a:t>
            </a:r>
            <a:r>
              <a:rPr lang="en-US">
                <a:solidFill>
                  <a:schemeClr val="tx2"/>
                </a:solidFill>
              </a:rPr>
              <a:t>Thresholding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D97E0-7A7F-4096-97FF-B3A8B766E594}"/>
              </a:ext>
            </a:extLst>
          </p:cNvPr>
          <p:cNvSpPr txBox="1"/>
          <p:nvPr/>
        </p:nvSpPr>
        <p:spPr>
          <a:xfrm>
            <a:off x="4645549" y="2956059"/>
            <a:ext cx="29009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Monadic image processing</a:t>
            </a:r>
          </a:p>
          <a:p>
            <a:r>
              <a:rPr lang="en-US" sz="2000" dirty="0"/>
              <a:t>operations. Each output pixel is a function of the corresponding input pixel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/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&gt;127</m:t>
                            </m:r>
                          </m:e>
                        </m:mr>
                        <m:m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DC718983-6366-4ACB-BC43-71E76BAFD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3789" y="1193961"/>
            <a:ext cx="7255764" cy="48371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587585-EAD4-41D3-89F2-4F9100DFC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59994" y="1206223"/>
            <a:ext cx="7255764" cy="48371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35C3209-569C-461B-80CA-3936C167FBFC}"/>
              </a:ext>
            </a:extLst>
          </p:cNvPr>
          <p:cNvSpPr/>
          <p:nvPr/>
        </p:nvSpPr>
        <p:spPr>
          <a:xfrm>
            <a:off x="3442447" y="2494070"/>
            <a:ext cx="6411558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C6BA6B-6143-4965-A828-1FBDB3F8777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Local Operators: </a:t>
            </a:r>
            <a:r>
              <a:rPr lang="en-US">
                <a:solidFill>
                  <a:schemeClr val="tx2"/>
                </a:solidFill>
              </a:rPr>
              <a:t>Image filtering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E1F03B3-2593-4BCE-ADF5-44A646F50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78898"/>
              </p:ext>
            </p:extLst>
          </p:nvPr>
        </p:nvGraphicFramePr>
        <p:xfrm>
          <a:off x="7583712" y="2394743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847367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096627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165810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137414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884830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345946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430246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599876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312665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803744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28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5739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851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3324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21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7725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76689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8319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579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04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6965B1B-E74D-42E6-9C4A-6D548712B9E4}"/>
              </a:ext>
            </a:extLst>
          </p:cNvPr>
          <p:cNvSpPr txBox="1"/>
          <p:nvPr/>
        </p:nvSpPr>
        <p:spPr>
          <a:xfrm>
            <a:off x="4622103" y="3577811"/>
            <a:ext cx="29009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Local image processing operations. The grey region on the left shows the window, W, that is the set of pixels used to compute the purple output pixel on the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A1C51-C304-4D1D-85AC-A3A3858EA761}"/>
                  </a:ext>
                </a:extLst>
              </p:cNvPr>
              <p:cNvSpPr txBox="1"/>
              <p:nvPr/>
            </p:nvSpPr>
            <p:spPr>
              <a:xfrm flipH="1">
                <a:off x="4723138" y="2626096"/>
                <a:ext cx="2681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A1C51-C304-4D1D-85AC-A3A3858EA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23138" y="2626096"/>
                <a:ext cx="268149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B44CA4A-380A-46A6-AA75-B70C6C6D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50097"/>
              </p:ext>
            </p:extLst>
          </p:nvPr>
        </p:nvGraphicFramePr>
        <p:xfrm>
          <a:off x="886462" y="2394743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364AE148-F63E-44D5-B7A8-F52477DDD9AF}"/>
              </a:ext>
            </a:extLst>
          </p:cNvPr>
          <p:cNvSpPr/>
          <p:nvPr/>
        </p:nvSpPr>
        <p:spPr>
          <a:xfrm>
            <a:off x="3419001" y="3115822"/>
            <a:ext cx="6411558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CEF57F-A5D6-426B-BBF7-F4655BC500AC}"/>
              </a:ext>
            </a:extLst>
          </p:cNvPr>
          <p:cNvSpPr txBox="1"/>
          <p:nvPr/>
        </p:nvSpPr>
        <p:spPr>
          <a:xfrm>
            <a:off x="838200" y="1097072"/>
            <a:ext cx="101994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Modify the pixels in an image based on some function of a local neighborhood</a:t>
            </a:r>
          </a:p>
        </p:txBody>
      </p:sp>
    </p:spTree>
    <p:extLst>
      <p:ext uri="{BB962C8B-B14F-4D97-AF65-F5344CB8AC3E}">
        <p14:creationId xmlns:p14="http://schemas.microsoft.com/office/powerpoint/2010/main" val="1677874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03C774-5657-4226-B4EB-CE2025A0F9D3}"/>
              </a:ext>
            </a:extLst>
          </p:cNvPr>
          <p:cNvGraphicFramePr>
            <a:graphicFrameLocks noGrp="1"/>
          </p:cNvGraphicFramePr>
          <p:nvPr/>
        </p:nvGraphicFramePr>
        <p:xfrm>
          <a:off x="3227550" y="2698750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ABC5E88-AB00-443A-B507-BDD98E3A773D}"/>
              </a:ext>
            </a:extLst>
          </p:cNvPr>
          <p:cNvSpPr txBox="1"/>
          <p:nvPr/>
        </p:nvSpPr>
        <p:spPr>
          <a:xfrm>
            <a:off x="536575" y="1219582"/>
            <a:ext cx="10199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Replace each pixel by a linear combination of its neighbors</a:t>
            </a:r>
          </a:p>
          <a:p>
            <a:r>
              <a:rPr lang="en-US" dirty="0"/>
              <a:t>Let F be the image, H be the kernel and G be the output image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BA46BA-BE28-4769-82F4-E5CEF9197707}"/>
              </a:ext>
            </a:extLst>
          </p:cNvPr>
          <p:cNvGraphicFramePr>
            <a:graphicFrameLocks noGrp="1"/>
          </p:cNvGraphicFramePr>
          <p:nvPr/>
        </p:nvGraphicFramePr>
        <p:xfrm>
          <a:off x="7489501" y="2698750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035509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03443505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1742085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774535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1674072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40780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65709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833523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0201746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7045925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25828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11230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792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4601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10572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8802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8874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367992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617860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667549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FF7D606D-7EA5-45BE-99B8-E53C4D5EBB8E}"/>
              </a:ext>
            </a:extLst>
          </p:cNvPr>
          <p:cNvSpPr/>
          <p:nvPr/>
        </p:nvSpPr>
        <p:spPr>
          <a:xfrm>
            <a:off x="5785658" y="3419829"/>
            <a:ext cx="3950690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09068F-EE88-4830-81D2-32B183F03406}"/>
                  </a:ext>
                </a:extLst>
              </p:cNvPr>
              <p:cNvSpPr/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09068F-EE88-4830-81D2-32B183F03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61BFEA-0181-4E31-AD42-39F78A0E8DFD}"/>
              </a:ext>
            </a:extLst>
          </p:cNvPr>
          <p:cNvGraphicFramePr>
            <a:graphicFrameLocks noGrp="1"/>
          </p:cNvGraphicFramePr>
          <p:nvPr/>
        </p:nvGraphicFramePr>
        <p:xfrm>
          <a:off x="7366214" y="3053151"/>
          <a:ext cx="1097280" cy="10972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30293509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1289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69526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280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548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393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C1BA9F-E4C8-4B04-B4DB-1EC6DD539EB8}"/>
                  </a:ext>
                </a:extLst>
              </p:cNvPr>
              <p:cNvSpPr txBox="1"/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C1BA9F-E4C8-4B04-B4DB-1EC6DD53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2CBB00-4341-4A92-881F-35878C54D80E}"/>
                  </a:ext>
                </a:extLst>
              </p:cNvPr>
              <p:cNvSpPr txBox="1"/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2CBB00-4341-4A92-881F-35878C54D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408CD750-D782-4080-A9FC-FCD96B636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Operators: </a:t>
            </a:r>
            <a:r>
              <a:rPr lang="en-US" dirty="0">
                <a:solidFill>
                  <a:schemeClr val="tx2"/>
                </a:solidFill>
              </a:rPr>
              <a:t>Linear filtering</a:t>
            </a:r>
          </a:p>
        </p:txBody>
      </p:sp>
    </p:spTree>
    <p:extLst>
      <p:ext uri="{BB962C8B-B14F-4D97-AF65-F5344CB8AC3E}">
        <p14:creationId xmlns:p14="http://schemas.microsoft.com/office/powerpoint/2010/main" val="74986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BEB41D-1C11-49D0-9A26-97AB547E8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Operators: </a:t>
            </a:r>
            <a:r>
              <a:rPr lang="en-US" dirty="0">
                <a:solidFill>
                  <a:schemeClr val="tx2"/>
                </a:solidFill>
              </a:rPr>
              <a:t>Linear filtering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C5E88-AB00-443A-B507-BDD98E3A773D}"/>
              </a:ext>
            </a:extLst>
          </p:cNvPr>
          <p:cNvSpPr txBox="1"/>
          <p:nvPr/>
        </p:nvSpPr>
        <p:spPr>
          <a:xfrm>
            <a:off x="536573" y="1320422"/>
            <a:ext cx="10199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Applying a kernel to an image in this way is called a convolution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F444850-CCD5-4D82-BDA2-15E748DAC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553" y="2124705"/>
            <a:ext cx="7255764" cy="483717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7520B0E-292F-49E5-A91B-8DB4AC2ED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8799" y="2114128"/>
            <a:ext cx="7255764" cy="48371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E6FD0A5-2962-48B0-BE94-3262F6FC5C6C}"/>
              </a:ext>
            </a:extLst>
          </p:cNvPr>
          <p:cNvSpPr/>
          <p:nvPr/>
        </p:nvSpPr>
        <p:spPr>
          <a:xfrm>
            <a:off x="9651691" y="3370545"/>
            <a:ext cx="411876" cy="37201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944AE2-7E22-474D-B104-DB399B7917E4}"/>
              </a:ext>
            </a:extLst>
          </p:cNvPr>
          <p:cNvSpPr/>
          <p:nvPr/>
        </p:nvSpPr>
        <p:spPr>
          <a:xfrm>
            <a:off x="5016285" y="3053151"/>
            <a:ext cx="1138211" cy="10972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5235BC-E114-4F05-8DEA-E6BEED7B2C24}"/>
              </a:ext>
            </a:extLst>
          </p:cNvPr>
          <p:cNvSpPr/>
          <p:nvPr/>
        </p:nvSpPr>
        <p:spPr>
          <a:xfrm>
            <a:off x="5785658" y="3419829"/>
            <a:ext cx="3950690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9208C7D-5D12-440C-BCEC-CA6ECBC79F92}"/>
                  </a:ext>
                </a:extLst>
              </p:cNvPr>
              <p:cNvSpPr/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9208C7D-5D12-440C-BCEC-CA6ECBC79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7837D18-2E36-41E0-ABE1-1934D053B227}"/>
              </a:ext>
            </a:extLst>
          </p:cNvPr>
          <p:cNvGraphicFramePr>
            <a:graphicFrameLocks noGrp="1"/>
          </p:cNvGraphicFramePr>
          <p:nvPr/>
        </p:nvGraphicFramePr>
        <p:xfrm>
          <a:off x="7366214" y="3053151"/>
          <a:ext cx="1097280" cy="10972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30293509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1289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69526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280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548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393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564E9A-EA9D-4652-AEA6-D4827E2EA5F4}"/>
                  </a:ext>
                </a:extLst>
              </p:cNvPr>
              <p:cNvSpPr txBox="1"/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564E9A-EA9D-4652-AEA6-D4827E2EA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25D877-6695-4A3B-8F07-C4A0A34F2463}"/>
                  </a:ext>
                </a:extLst>
              </p:cNvPr>
              <p:cNvSpPr txBox="1"/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25D877-6695-4A3B-8F07-C4A0A34F2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172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B9ADB6-0A6F-4F58-A455-9CCBA0DE6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Edge Detection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64229-521D-4721-B874-DBAB5269C0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4241BAB-5CC6-412D-A8C6-51034A0A4F5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1904D-9CC0-4546-96CB-3F84692EE8BA}"/>
              </a:ext>
            </a:extLst>
          </p:cNvPr>
          <p:cNvSpPr/>
          <p:nvPr/>
        </p:nvSpPr>
        <p:spPr>
          <a:xfrm>
            <a:off x="1106876" y="1203616"/>
            <a:ext cx="49891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Characterized as a place of rapid change in the image intensity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68E3A3-4731-4C2E-A5F2-7AB3C9A37DC7}"/>
              </a:ext>
            </a:extLst>
          </p:cNvPr>
          <p:cNvSpPr/>
          <p:nvPr/>
        </p:nvSpPr>
        <p:spPr>
          <a:xfrm>
            <a:off x="6949440" y="1443608"/>
            <a:ext cx="4989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Methods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7241A-9EF3-48A5-B1B7-957FB0B700D4}"/>
              </a:ext>
            </a:extLst>
          </p:cNvPr>
          <p:cNvSpPr/>
          <p:nvPr/>
        </p:nvSpPr>
        <p:spPr>
          <a:xfrm>
            <a:off x="6509824" y="2201920"/>
            <a:ext cx="518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Through convolution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Sobel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Prewitt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Roberts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Multi-scale algorithm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Canny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800" dirty="0"/>
              <a:t>Uses gaussian filter and intensity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3789D-83AF-41F9-9DE9-12CE7E60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04" y="3102247"/>
            <a:ext cx="4032462" cy="160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6F8A3-740A-442F-B738-D448D52B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42" y="4786125"/>
            <a:ext cx="4032462" cy="15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4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91AE1-8946-4D62-87C9-6CB4E7CBD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Basics of Image Processing</a:t>
            </a:r>
          </a:p>
          <a:p>
            <a:r>
              <a:rPr lang="en-US" dirty="0"/>
              <a:t>Technin510 S3 What is ML</a:t>
            </a:r>
          </a:p>
          <a:p>
            <a:r>
              <a:rPr lang="en-US" i="1" dirty="0">
                <a:solidFill>
                  <a:schemeClr val="tx2"/>
                </a:solidFill>
              </a:rPr>
              <a:t>Lunch</a:t>
            </a:r>
          </a:p>
          <a:p>
            <a:r>
              <a:rPr lang="en-US" dirty="0"/>
              <a:t>Technin510 L3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6539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6FE83A-A861-49EC-8C0F-EC56E26BEDBB}"/>
              </a:ext>
            </a:extLst>
          </p:cNvPr>
          <p:cNvSpPr txBox="1">
            <a:spLocks/>
          </p:cNvSpPr>
          <p:nvPr/>
        </p:nvSpPr>
        <p:spPr>
          <a:xfrm>
            <a:off x="831564" y="3003593"/>
            <a:ext cx="4393223" cy="850813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Processing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FED4E4C-3365-4CCD-BEA5-5C39FF92791C}"/>
              </a:ext>
            </a:extLst>
          </p:cNvPr>
          <p:cNvSpPr txBox="1">
            <a:spLocks/>
          </p:cNvSpPr>
          <p:nvPr/>
        </p:nvSpPr>
        <p:spPr>
          <a:xfrm>
            <a:off x="6172200" y="1360966"/>
            <a:ext cx="6019800" cy="4147557"/>
          </a:xfrm>
          <a:prstGeom prst="rect">
            <a:avLst/>
          </a:prstGeom>
        </p:spPr>
        <p:txBody>
          <a:bodyPr anchor="ctr"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Filtering</a:t>
            </a:r>
          </a:p>
          <a:p>
            <a:r>
              <a:rPr lang="en-US" dirty="0"/>
              <a:t>Edge detection</a:t>
            </a:r>
          </a:p>
          <a:p>
            <a:r>
              <a:rPr lang="en-US" dirty="0"/>
              <a:t>Feature detection 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5051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C0AEA6-887B-4594-A1A8-992FDCBF0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1530276"/>
            <a:ext cx="5486400" cy="3657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6856D58-BAE1-41BE-9499-4CB69B2E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6615" y="1530276"/>
            <a:ext cx="5486400" cy="3657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632DB44-582E-4219-82A3-53A02C3D3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6173" y="153027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2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DD5689-93EA-4E95-BEAF-F16405DC4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61523"/>
              </p:ext>
            </p:extLst>
          </p:nvPr>
        </p:nvGraphicFramePr>
        <p:xfrm>
          <a:off x="2202032" y="1537998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1188570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7448676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9921159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0140465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5311425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7130829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622777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428522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91442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474002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015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984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6547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683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4782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7584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6875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0638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1233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54432"/>
                  </a:ext>
                </a:extLst>
              </a:tr>
            </a:tbl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47774037-818E-455D-987C-8DB5E681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538" y="1181053"/>
            <a:ext cx="7255764" cy="483717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E3D80F-FC5E-40D2-A0E5-7863C8B88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271297"/>
              </p:ext>
            </p:extLst>
          </p:nvPr>
        </p:nvGraphicFramePr>
        <p:xfrm>
          <a:off x="1845236" y="1919032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225386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47767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808726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273462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230596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1426614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495545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612063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4690909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542080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44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729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560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099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1904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7537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566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8580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339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4386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AE923B-1364-4492-BBF1-1D1863952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72963"/>
              </p:ext>
            </p:extLst>
          </p:nvPr>
        </p:nvGraphicFramePr>
        <p:xfrm>
          <a:off x="1479475" y="227645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03995192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4227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242287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019064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166041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546785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68564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570701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8596764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71799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7511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8404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344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82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6300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6859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15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1018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061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7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44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1A23679-7E5C-427D-AD1A-8200796B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467" y="1181053"/>
            <a:ext cx="7255764" cy="48371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C4702E-C6DA-4CA2-8A0E-2EE2E2581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40427"/>
              </p:ext>
            </p:extLst>
          </p:nvPr>
        </p:nvGraphicFramePr>
        <p:xfrm>
          <a:off x="1656976" y="177299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48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BC108D-1F17-4114-A577-33E992A1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467" y="1181053"/>
            <a:ext cx="7255764" cy="48371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7A9C81-04FA-42F1-95E5-1D68A7B71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14778"/>
              </p:ext>
            </p:extLst>
          </p:nvPr>
        </p:nvGraphicFramePr>
        <p:xfrm>
          <a:off x="1656976" y="177299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847367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096627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165810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137414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884830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345946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430246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599876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312665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803744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28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5739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02851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3324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21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7725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76689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8319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579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0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84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514A4C-F8E2-4473-B083-6BC40FB1582A}"/>
              </a:ext>
            </a:extLst>
          </p:cNvPr>
          <p:cNvSpPr txBox="1">
            <a:spLocks/>
          </p:cNvSpPr>
          <p:nvPr/>
        </p:nvSpPr>
        <p:spPr>
          <a:xfrm>
            <a:off x="884904" y="3026453"/>
            <a:ext cx="4393223" cy="805093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Filtering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2A8EE90-5E27-4F00-AFA6-93C071971746}"/>
              </a:ext>
            </a:extLst>
          </p:cNvPr>
          <p:cNvSpPr txBox="1">
            <a:spLocks/>
          </p:cNvSpPr>
          <p:nvPr/>
        </p:nvSpPr>
        <p:spPr>
          <a:xfrm>
            <a:off x="6172200" y="1360966"/>
            <a:ext cx="6019800" cy="4147557"/>
          </a:xfrm>
          <a:prstGeom prst="rect">
            <a:avLst/>
          </a:prstGeom>
        </p:spPr>
        <p:txBody>
          <a:bodyPr anchor="ctr"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Noise removal</a:t>
            </a:r>
          </a:p>
          <a:p>
            <a:r>
              <a:rPr lang="en-US"/>
              <a:t>Edge detection</a:t>
            </a:r>
          </a:p>
          <a:p>
            <a:r>
              <a:rPr lang="en-US"/>
              <a:t>Texture description</a:t>
            </a:r>
          </a:p>
          <a:p>
            <a:r>
              <a:rPr lang="en-US"/>
              <a:t>Multi-scale algorithms</a:t>
            </a:r>
          </a:p>
          <a:p>
            <a:r>
              <a:rPr lang="en-US"/>
              <a:t>Feature detection</a:t>
            </a:r>
          </a:p>
          <a:p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7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89408C-14B2-47B9-879F-46B09177EC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Monadic Operators: </a:t>
            </a:r>
            <a:r>
              <a:rPr lang="en-US">
                <a:solidFill>
                  <a:schemeClr val="tx2"/>
                </a:solidFill>
              </a:rPr>
              <a:t>Thresholding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F46EEB-347C-4A34-B5A4-63FD9D374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89538"/>
              </p:ext>
            </p:extLst>
          </p:nvPr>
        </p:nvGraphicFramePr>
        <p:xfrm>
          <a:off x="7607158" y="177299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847367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096627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165810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137414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884830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345946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430246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599876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312665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803744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28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5739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851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3324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21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7725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76689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8319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579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04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2D97E0-7A7F-4096-97FF-B3A8B766E594}"/>
              </a:ext>
            </a:extLst>
          </p:cNvPr>
          <p:cNvSpPr txBox="1"/>
          <p:nvPr/>
        </p:nvSpPr>
        <p:spPr>
          <a:xfrm>
            <a:off x="4645549" y="2956059"/>
            <a:ext cx="29009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Monadic image processing</a:t>
            </a:r>
          </a:p>
          <a:p>
            <a:r>
              <a:rPr lang="en-US" sz="2000" dirty="0"/>
              <a:t>operations. Each output pixel is a function of the corresponding input pixel (shown in purple)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61EF0E-48F7-4B52-B049-5A54E7616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745"/>
              </p:ext>
            </p:extLst>
          </p:nvPr>
        </p:nvGraphicFramePr>
        <p:xfrm>
          <a:off x="927244" y="1774787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AACC8F0C-0B4E-4119-9F49-2189BBDEB5DA}"/>
              </a:ext>
            </a:extLst>
          </p:cNvPr>
          <p:cNvSpPr/>
          <p:nvPr/>
        </p:nvSpPr>
        <p:spPr>
          <a:xfrm>
            <a:off x="3442447" y="2494070"/>
            <a:ext cx="6411558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/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&gt;127</m:t>
                            </m:r>
                          </m:e>
                        </m:mr>
                        <m:m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301221"/>
      </p:ext>
    </p:extLst>
  </p:cSld>
  <p:clrMapOvr>
    <a:masterClrMapping/>
  </p:clrMapOvr>
</p:sld>
</file>

<file path=ppt/theme/theme1.xml><?xml version="1.0" encoding="utf-8"?>
<a:theme xmlns:a="http://schemas.openxmlformats.org/drawingml/2006/main" name="GIX">
  <a:themeElements>
    <a:clrScheme name="Custom 1">
      <a:dk1>
        <a:srgbClr val="000000"/>
      </a:dk1>
      <a:lt1>
        <a:srgbClr val="FFFFFF"/>
      </a:lt1>
      <a:dk2>
        <a:srgbClr val="4B2E83"/>
      </a:dk2>
      <a:lt2>
        <a:srgbClr val="FFFFFF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STI">
  <a:themeElements>
    <a:clrScheme name="UW">
      <a:dk1>
        <a:srgbClr val="000000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Divider">
  <a:themeElements>
    <a:clrScheme name="Custom 3">
      <a:dk1>
        <a:srgbClr val="FFFFFF"/>
      </a:dk1>
      <a:lt1>
        <a:srgbClr val="FFFFFF"/>
      </a:lt1>
      <a:dk2>
        <a:srgbClr val="4B2E83"/>
      </a:dk2>
      <a:lt2>
        <a:srgbClr val="E2E2E2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71FCC130290D4C8309C10B57338096" ma:contentTypeVersion="14" ma:contentTypeDescription="Create a new document." ma:contentTypeScope="" ma:versionID="9f8afe4ecbcd0482d4f95afa483337ba">
  <xsd:schema xmlns:xsd="http://www.w3.org/2001/XMLSchema" xmlns:xs="http://www.w3.org/2001/XMLSchema" xmlns:p="http://schemas.microsoft.com/office/2006/metadata/properties" xmlns:ns2="b254822e-52e1-4ed5-95ec-c93484bece34" xmlns:ns3="e27aa79b-47d2-49ef-870a-548b88a05288" targetNamespace="http://schemas.microsoft.com/office/2006/metadata/properties" ma:root="true" ma:fieldsID="92d49fbfc5a39b0fd48f52f5cf1c20a7" ns2:_="" ns3:_="">
    <xsd:import namespace="b254822e-52e1-4ed5-95ec-c93484bece34"/>
    <xsd:import namespace="e27aa79b-47d2-49ef-870a-548b88a05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showmewherethisi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4822e-52e1-4ed5-95ec-c93484bec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howmewherethisis" ma:index="20" nillable="true" ma:displayName="show me where this is" ma:format="Hyperlink" ma:internalName="showmewherethisi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aa79b-47d2-49ef-870a-548b88a05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owmewherethisis xmlns="b254822e-52e1-4ed5-95ec-c93484bece34">
      <Url xsi:nil="true"/>
      <Description xsi:nil="true"/>
    </showmewherethisis>
    <SharedWithUsers xmlns="e27aa79b-47d2-49ef-870a-548b88a05288">
      <UserInfo>
        <DisplayName>Shwetak N. Patel</DisplayName>
        <AccountId>54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CA55B9D-FFA8-48D4-94DB-127D291D7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4822e-52e1-4ed5-95ec-c93484bece34"/>
    <ds:schemaRef ds:uri="e27aa79b-47d2-49ef-870a-548b88a052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1E06FF-3727-4EE7-83AC-9432D4CD2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E5EB8E-F3CF-4558-B5DE-632E3E670967}">
  <ds:schemaRefs>
    <ds:schemaRef ds:uri="http://schemas.microsoft.com/office/2006/metadata/properties"/>
    <ds:schemaRef ds:uri="http://schemas.microsoft.com/office/2006/documentManagement/types"/>
    <ds:schemaRef ds:uri="e27aa79b-47d2-49ef-870a-548b88a05288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b254822e-52e1-4ed5-95ec-c93484bece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CoMOTION-standard-format-purple</Template>
  <TotalTime>1159</TotalTime>
  <Words>1408</Words>
  <Application>Microsoft Office PowerPoint</Application>
  <PresentationFormat>Widescreen</PresentationFormat>
  <Paragraphs>1181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Cambria Math</vt:lpstr>
      <vt:lpstr>Encode Sans Normal</vt:lpstr>
      <vt:lpstr>Encode Sans Normal Black</vt:lpstr>
      <vt:lpstr>Lucida Grande</vt:lpstr>
      <vt:lpstr>Open Sans</vt:lpstr>
      <vt:lpstr>GIX</vt:lpstr>
      <vt:lpstr>MSTI</vt:lpstr>
      <vt:lpstr>Title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 R. O'Neill</dc:creator>
  <cp:lastModifiedBy>Wesley Beckner</cp:lastModifiedBy>
  <cp:revision>10</cp:revision>
  <cp:lastPrinted>2020-11-06T16:56:25Z</cp:lastPrinted>
  <dcterms:created xsi:type="dcterms:W3CDTF">2016-10-19T16:31:54Z</dcterms:created>
  <dcterms:modified xsi:type="dcterms:W3CDTF">2021-09-23T15:14:30Z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0x0101006471FCC130290D4C8309C10B57338096</vt:lpwstr>
  </property>
</Properties>
</file>